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79" r:id="rId2"/>
    <p:sldId id="298" r:id="rId3"/>
    <p:sldId id="299" r:id="rId4"/>
    <p:sldId id="313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11" r:id="rId13"/>
    <p:sldId id="312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729" autoAdjust="0"/>
  </p:normalViewPr>
  <p:slideViewPr>
    <p:cSldViewPr snapToGrid="0">
      <p:cViewPr varScale="1">
        <p:scale>
          <a:sx n="75" d="100"/>
          <a:sy n="75" d="100"/>
        </p:scale>
        <p:origin x="69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C2967-C084-4DCF-AEC8-1439468772F5}" type="datetimeFigureOut">
              <a:rPr lang="en-IN" smtClean="0"/>
              <a:t>16-04-2026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59A3E-2AB6-410E-A2AE-EB70CFCD2D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6982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</a:t>
            </a:r>
          </a:p>
          <a:p>
            <a:pPr marL="228600" indent="-228600"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Acyclic Graph (DAG)</a:t>
            </a:r>
          </a:p>
          <a:p>
            <a:pPr marL="228600" indent="-228600"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 runtime</a:t>
            </a:r>
          </a:p>
          <a:p>
            <a:pPr marL="228600" indent="-228600">
              <a:buAutoNum type="arabicPeriod"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 Job 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vertex failures and channel failures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21203-749D-41BF-A5E8-7B4BD52B4DB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50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21203-749D-41BF-A5E8-7B4BD52B4DB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17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enus/projects/DryadLINQ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5449C2B-93B0-A401-6BEA-B45FB35D4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IN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E72EDF6-858F-3AA1-2256-C71C47F67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IN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4E84831D-D720-7048-EBF5-9512FD00E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49730D-9E6F-4394-E109-A6B0844E7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6111243" cy="6858000"/>
          </a:xfrm>
          <a:prstGeom prst="rect">
            <a:avLst/>
          </a:prstGeom>
          <a:solidFill>
            <a:srgbClr val="4E5E69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CBD0F8E-96DA-6E4A-A035-1D1441F1D68A}"/>
              </a:ext>
            </a:extLst>
          </p:cNvPr>
          <p:cNvSpPr txBox="1">
            <a:spLocks/>
          </p:cNvSpPr>
          <p:nvPr/>
        </p:nvSpPr>
        <p:spPr>
          <a:xfrm>
            <a:off x="665197" y="728606"/>
            <a:ext cx="5280461" cy="3341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Computing and Security</a:t>
            </a:r>
            <a:b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FF00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BIS613D</a:t>
            </a:r>
          </a:p>
        </p:txBody>
      </p:sp>
      <p:pic>
        <p:nvPicPr>
          <p:cNvPr id="9" name="Picture 8" descr="Geometric white clouds on a blue sky">
            <a:extLst>
              <a:ext uri="{FF2B5EF4-FFF2-40B4-BE49-F238E27FC236}">
                <a16:creationId xmlns:a16="http://schemas.microsoft.com/office/drawing/2014/main" id="{0D60722F-54A1-06D6-2777-9415BAF251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3" r="31147"/>
          <a:stretch/>
        </p:blipFill>
        <p:spPr>
          <a:xfrm>
            <a:off x="6111242" y="10"/>
            <a:ext cx="6080758" cy="6857990"/>
          </a:xfrm>
          <a:prstGeom prst="rect">
            <a:avLst/>
          </a:prstGeom>
        </p:spPr>
      </p:pic>
      <p:sp>
        <p:nvSpPr>
          <p:cNvPr id="10" name="Freeform 27">
            <a:extLst>
              <a:ext uri="{FF2B5EF4-FFF2-40B4-BE49-F238E27FC236}">
                <a16:creationId xmlns:a16="http://schemas.microsoft.com/office/drawing/2014/main" id="{7FEC6FB8-76E2-7C9C-731B-EBA6F0D67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6881206" cy="857047"/>
          </a:xfrm>
          <a:custGeom>
            <a:avLst/>
            <a:gdLst>
              <a:gd name="connsiteX0" fmla="*/ 0 w 6881206"/>
              <a:gd name="connsiteY0" fmla="*/ 0 h 857047"/>
              <a:gd name="connsiteX1" fmla="*/ 653445 w 6881206"/>
              <a:gd name="connsiteY1" fmla="*/ 0 h 857047"/>
              <a:gd name="connsiteX2" fmla="*/ 1156123 w 6881206"/>
              <a:gd name="connsiteY2" fmla="*/ 0 h 857047"/>
              <a:gd name="connsiteX3" fmla="*/ 1380221 w 6881206"/>
              <a:gd name="connsiteY3" fmla="*/ 0 h 857047"/>
              <a:gd name="connsiteX4" fmla="*/ 1444324 w 6881206"/>
              <a:gd name="connsiteY4" fmla="*/ 0 h 857047"/>
              <a:gd name="connsiteX5" fmla="*/ 1522072 w 6881206"/>
              <a:gd name="connsiteY5" fmla="*/ 0 h 857047"/>
              <a:gd name="connsiteX6" fmla="*/ 1596570 w 6881206"/>
              <a:gd name="connsiteY6" fmla="*/ 0 h 857047"/>
              <a:gd name="connsiteX7" fmla="*/ 1893047 w 6881206"/>
              <a:gd name="connsiteY7" fmla="*/ 0 h 857047"/>
              <a:gd name="connsiteX8" fmla="*/ 1978260 w 6881206"/>
              <a:gd name="connsiteY8" fmla="*/ 0 h 857047"/>
              <a:gd name="connsiteX9" fmla="*/ 2032793 w 6881206"/>
              <a:gd name="connsiteY9" fmla="*/ 0 h 857047"/>
              <a:gd name="connsiteX10" fmla="*/ 2095032 w 6881206"/>
              <a:gd name="connsiteY10" fmla="*/ 0 h 857047"/>
              <a:gd name="connsiteX11" fmla="*/ 2574748 w 6881206"/>
              <a:gd name="connsiteY11" fmla="*/ 0 h 857047"/>
              <a:gd name="connsiteX12" fmla="*/ 2712413 w 6881206"/>
              <a:gd name="connsiteY12" fmla="*/ 0 h 857047"/>
              <a:gd name="connsiteX13" fmla="*/ 2724164 w 6881206"/>
              <a:gd name="connsiteY13" fmla="*/ 0 h 857047"/>
              <a:gd name="connsiteX14" fmla="*/ 2806423 w 6881206"/>
              <a:gd name="connsiteY14" fmla="*/ 0 h 857047"/>
              <a:gd name="connsiteX15" fmla="*/ 2975563 w 6881206"/>
              <a:gd name="connsiteY15" fmla="*/ 0 h 857047"/>
              <a:gd name="connsiteX16" fmla="*/ 3029696 w 6881206"/>
              <a:gd name="connsiteY16" fmla="*/ 0 h 857047"/>
              <a:gd name="connsiteX17" fmla="*/ 3216247 w 6881206"/>
              <a:gd name="connsiteY17" fmla="*/ 0 h 857047"/>
              <a:gd name="connsiteX18" fmla="*/ 3464491 w 6881206"/>
              <a:gd name="connsiteY18" fmla="*/ 0 h 857047"/>
              <a:gd name="connsiteX19" fmla="*/ 3476820 w 6881206"/>
              <a:gd name="connsiteY19" fmla="*/ 0 h 857047"/>
              <a:gd name="connsiteX20" fmla="*/ 3508932 w 6881206"/>
              <a:gd name="connsiteY20" fmla="*/ 0 h 857047"/>
              <a:gd name="connsiteX21" fmla="*/ 3518154 w 6881206"/>
              <a:gd name="connsiteY21" fmla="*/ 0 h 857047"/>
              <a:gd name="connsiteX22" fmla="*/ 3563124 w 6881206"/>
              <a:gd name="connsiteY22" fmla="*/ 0 h 857047"/>
              <a:gd name="connsiteX23" fmla="*/ 3568615 w 6881206"/>
              <a:gd name="connsiteY23" fmla="*/ 0 h 857047"/>
              <a:gd name="connsiteX24" fmla="*/ 3582711 w 6881206"/>
              <a:gd name="connsiteY24" fmla="*/ 0 h 857047"/>
              <a:gd name="connsiteX25" fmla="*/ 3607047 w 6881206"/>
              <a:gd name="connsiteY25" fmla="*/ 0 h 857047"/>
              <a:gd name="connsiteX26" fmla="*/ 3711363 w 6881206"/>
              <a:gd name="connsiteY26" fmla="*/ 0 h 857047"/>
              <a:gd name="connsiteX27" fmla="*/ 3757936 w 6881206"/>
              <a:gd name="connsiteY27" fmla="*/ 0 h 857047"/>
              <a:gd name="connsiteX28" fmla="*/ 3914505 w 6881206"/>
              <a:gd name="connsiteY28" fmla="*/ 0 h 857047"/>
              <a:gd name="connsiteX29" fmla="*/ 4099165 w 6881206"/>
              <a:gd name="connsiteY29" fmla="*/ 0 h 857047"/>
              <a:gd name="connsiteX30" fmla="*/ 4176573 w 6881206"/>
              <a:gd name="connsiteY30" fmla="*/ 0 h 857047"/>
              <a:gd name="connsiteX31" fmla="*/ 4211043 w 6881206"/>
              <a:gd name="connsiteY31" fmla="*/ 0 h 857047"/>
              <a:gd name="connsiteX32" fmla="*/ 4249415 w 6881206"/>
              <a:gd name="connsiteY32" fmla="*/ 0 h 857047"/>
              <a:gd name="connsiteX33" fmla="*/ 4292911 w 6881206"/>
              <a:gd name="connsiteY33" fmla="*/ 0 h 857047"/>
              <a:gd name="connsiteX34" fmla="*/ 4715176 w 6881206"/>
              <a:gd name="connsiteY34" fmla="*/ 0 h 857047"/>
              <a:gd name="connsiteX35" fmla="*/ 4749035 w 6881206"/>
              <a:gd name="connsiteY35" fmla="*/ 0 h 857047"/>
              <a:gd name="connsiteX36" fmla="*/ 5107279 w 6881206"/>
              <a:gd name="connsiteY36" fmla="*/ 0 h 857047"/>
              <a:gd name="connsiteX37" fmla="*/ 5446306 w 6881206"/>
              <a:gd name="connsiteY37" fmla="*/ 0 h 857047"/>
              <a:gd name="connsiteX38" fmla="*/ 5654500 w 6881206"/>
              <a:gd name="connsiteY38" fmla="*/ 0 h 857047"/>
              <a:gd name="connsiteX39" fmla="*/ 5879355 w 6881206"/>
              <a:gd name="connsiteY39" fmla="*/ 0 h 857047"/>
              <a:gd name="connsiteX40" fmla="*/ 6374171 w 6881206"/>
              <a:gd name="connsiteY40" fmla="*/ 0 h 857047"/>
              <a:gd name="connsiteX41" fmla="*/ 6382691 w 6881206"/>
              <a:gd name="connsiteY41" fmla="*/ 0 h 857047"/>
              <a:gd name="connsiteX42" fmla="*/ 6406881 w 6881206"/>
              <a:gd name="connsiteY42" fmla="*/ 10516 h 857047"/>
              <a:gd name="connsiteX43" fmla="*/ 6411719 w 6881206"/>
              <a:gd name="connsiteY43" fmla="*/ 15774 h 857047"/>
              <a:gd name="connsiteX44" fmla="*/ 6412418 w 6881206"/>
              <a:gd name="connsiteY44" fmla="*/ 16534 h 857047"/>
              <a:gd name="connsiteX45" fmla="*/ 6413765 w 6881206"/>
              <a:gd name="connsiteY45" fmla="*/ 17998 h 857047"/>
              <a:gd name="connsiteX46" fmla="*/ 6418286 w 6881206"/>
              <a:gd name="connsiteY46" fmla="*/ 21854 h 857047"/>
              <a:gd name="connsiteX47" fmla="*/ 6867337 w 6881206"/>
              <a:gd name="connsiteY47" fmla="*/ 404863 h 857047"/>
              <a:gd name="connsiteX48" fmla="*/ 6867337 w 6881206"/>
              <a:gd name="connsiteY48" fmla="*/ 452185 h 857047"/>
              <a:gd name="connsiteX49" fmla="*/ 6491457 w 6881206"/>
              <a:gd name="connsiteY49" fmla="*/ 772784 h 857047"/>
              <a:gd name="connsiteX50" fmla="*/ 6413765 w 6881206"/>
              <a:gd name="connsiteY50" fmla="*/ 839050 h 857047"/>
              <a:gd name="connsiteX51" fmla="*/ 6411719 w 6881206"/>
              <a:gd name="connsiteY51" fmla="*/ 841273 h 857047"/>
              <a:gd name="connsiteX52" fmla="*/ 6406881 w 6881206"/>
              <a:gd name="connsiteY52" fmla="*/ 846531 h 857047"/>
              <a:gd name="connsiteX53" fmla="*/ 6382691 w 6881206"/>
              <a:gd name="connsiteY53" fmla="*/ 857047 h 857047"/>
              <a:gd name="connsiteX54" fmla="*/ 6374171 w 6881206"/>
              <a:gd name="connsiteY54" fmla="*/ 857047 h 857047"/>
              <a:gd name="connsiteX55" fmla="*/ 6368680 w 6881206"/>
              <a:gd name="connsiteY55" fmla="*/ 857047 h 857047"/>
              <a:gd name="connsiteX56" fmla="*/ 6348221 w 6881206"/>
              <a:gd name="connsiteY56" fmla="*/ 857047 h 857047"/>
              <a:gd name="connsiteX57" fmla="*/ 6330248 w 6881206"/>
              <a:gd name="connsiteY57" fmla="*/ 857047 h 857047"/>
              <a:gd name="connsiteX58" fmla="*/ 6266353 w 6881206"/>
              <a:gd name="connsiteY58" fmla="*/ 857047 h 857047"/>
              <a:gd name="connsiteX59" fmla="*/ 6225932 w 6881206"/>
              <a:gd name="connsiteY59" fmla="*/ 857047 h 857047"/>
              <a:gd name="connsiteX60" fmla="*/ 6106926 w 6881206"/>
              <a:gd name="connsiteY60" fmla="*/ 857047 h 857047"/>
              <a:gd name="connsiteX61" fmla="*/ 6022790 w 6881206"/>
              <a:gd name="connsiteY61" fmla="*/ 857047 h 857047"/>
              <a:gd name="connsiteX62" fmla="*/ 5844088 w 6881206"/>
              <a:gd name="connsiteY62" fmla="*/ 857047 h 857047"/>
              <a:gd name="connsiteX63" fmla="*/ 5687880 w 6881206"/>
              <a:gd name="connsiteY63" fmla="*/ 857047 h 857047"/>
              <a:gd name="connsiteX64" fmla="*/ 5451985 w 6881206"/>
              <a:gd name="connsiteY64" fmla="*/ 857047 h 857047"/>
              <a:gd name="connsiteX65" fmla="*/ 5188261 w 6881206"/>
              <a:gd name="connsiteY65" fmla="*/ 857047 h 857047"/>
              <a:gd name="connsiteX66" fmla="*/ 4904764 w 6881206"/>
              <a:gd name="connsiteY66" fmla="*/ 857047 h 857047"/>
              <a:gd name="connsiteX67" fmla="*/ 4490989 w 6881206"/>
              <a:gd name="connsiteY67" fmla="*/ 857047 h 857047"/>
              <a:gd name="connsiteX68" fmla="*/ 4176573 w 6881206"/>
              <a:gd name="connsiteY68" fmla="*/ 857047 h 857047"/>
              <a:gd name="connsiteX69" fmla="*/ 4099165 w 6881206"/>
              <a:gd name="connsiteY69" fmla="*/ 857047 h 857047"/>
              <a:gd name="connsiteX70" fmla="*/ 4089943 w 6881206"/>
              <a:gd name="connsiteY70" fmla="*/ 857047 h 857047"/>
              <a:gd name="connsiteX71" fmla="*/ 4057940 w 6881206"/>
              <a:gd name="connsiteY71" fmla="*/ 857047 h 857047"/>
              <a:gd name="connsiteX72" fmla="*/ 4025386 w 6881206"/>
              <a:gd name="connsiteY72" fmla="*/ 857047 h 857047"/>
              <a:gd name="connsiteX73" fmla="*/ 3850160 w 6881206"/>
              <a:gd name="connsiteY73" fmla="*/ 857047 h 857047"/>
              <a:gd name="connsiteX74" fmla="*/ 3563124 w 6881206"/>
              <a:gd name="connsiteY74" fmla="*/ 857047 h 857047"/>
              <a:gd name="connsiteX75" fmla="*/ 3550795 w 6881206"/>
              <a:gd name="connsiteY75" fmla="*/ 857047 h 857047"/>
              <a:gd name="connsiteX76" fmla="*/ 3508932 w 6881206"/>
              <a:gd name="connsiteY76" fmla="*/ 857047 h 857047"/>
              <a:gd name="connsiteX77" fmla="*/ 3483683 w 6881206"/>
              <a:gd name="connsiteY77" fmla="*/ 857047 h 857047"/>
              <a:gd name="connsiteX78" fmla="*/ 3464491 w 6881206"/>
              <a:gd name="connsiteY78" fmla="*/ 857047 h 857047"/>
              <a:gd name="connsiteX79" fmla="*/ 3452740 w 6881206"/>
              <a:gd name="connsiteY79" fmla="*/ 857047 h 857047"/>
              <a:gd name="connsiteX80" fmla="*/ 3423719 w 6881206"/>
              <a:gd name="connsiteY80" fmla="*/ 857047 h 857047"/>
              <a:gd name="connsiteX81" fmla="*/ 3370481 w 6881206"/>
              <a:gd name="connsiteY81" fmla="*/ 857047 h 857047"/>
              <a:gd name="connsiteX82" fmla="*/ 3306946 w 6881206"/>
              <a:gd name="connsiteY82" fmla="*/ 857047 h 857047"/>
              <a:gd name="connsiteX83" fmla="*/ 3147208 w 6881206"/>
              <a:gd name="connsiteY83" fmla="*/ 857047 h 857047"/>
              <a:gd name="connsiteX84" fmla="*/ 3114429 w 6881206"/>
              <a:gd name="connsiteY84" fmla="*/ 857047 h 857047"/>
              <a:gd name="connsiteX85" fmla="*/ 2960658 w 6881206"/>
              <a:gd name="connsiteY85" fmla="*/ 857047 h 857047"/>
              <a:gd name="connsiteX86" fmla="*/ 2827230 w 6881206"/>
              <a:gd name="connsiteY86" fmla="*/ 857047 h 857047"/>
              <a:gd name="connsiteX87" fmla="*/ 2712413 w 6881206"/>
              <a:gd name="connsiteY87" fmla="*/ 857047 h 857047"/>
              <a:gd name="connsiteX88" fmla="*/ 2680242 w 6881206"/>
              <a:gd name="connsiteY88" fmla="*/ 857047 h 857047"/>
              <a:gd name="connsiteX89" fmla="*/ 2603835 w 6881206"/>
              <a:gd name="connsiteY89" fmla="*/ 857047 h 857047"/>
              <a:gd name="connsiteX90" fmla="*/ 2455042 w 6881206"/>
              <a:gd name="connsiteY90" fmla="*/ 857047 h 857047"/>
              <a:gd name="connsiteX91" fmla="*/ 2426415 w 6881206"/>
              <a:gd name="connsiteY91" fmla="*/ 857047 h 857047"/>
              <a:gd name="connsiteX92" fmla="*/ 2209736 w 6881206"/>
              <a:gd name="connsiteY92" fmla="*/ 857047 h 857047"/>
              <a:gd name="connsiteX93" fmla="*/ 1893047 w 6881206"/>
              <a:gd name="connsiteY93" fmla="*/ 857047 h 857047"/>
              <a:gd name="connsiteX94" fmla="*/ 1885034 w 6881206"/>
              <a:gd name="connsiteY94" fmla="*/ 857047 h 857047"/>
              <a:gd name="connsiteX95" fmla="*/ 1843786 w 6881206"/>
              <a:gd name="connsiteY95" fmla="*/ 857047 h 857047"/>
              <a:gd name="connsiteX96" fmla="*/ 1828944 w 6881206"/>
              <a:gd name="connsiteY96" fmla="*/ 857047 h 857047"/>
              <a:gd name="connsiteX97" fmla="*/ 1380221 w 6881206"/>
              <a:gd name="connsiteY97" fmla="*/ 857047 h 857047"/>
              <a:gd name="connsiteX98" fmla="*/ 1333065 w 6881206"/>
              <a:gd name="connsiteY98" fmla="*/ 857047 h 857047"/>
              <a:gd name="connsiteX99" fmla="*/ 653445 w 6881206"/>
              <a:gd name="connsiteY99" fmla="*/ 857047 h 857047"/>
              <a:gd name="connsiteX100" fmla="*/ 0 w 6881206"/>
              <a:gd name="connsiteY100" fmla="*/ 857047 h 857047"/>
              <a:gd name="connsiteX101" fmla="*/ 0 w 6881206"/>
              <a:gd name="connsiteY101" fmla="*/ 0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881206" h="857047">
                <a:moveTo>
                  <a:pt x="0" y="0"/>
                </a:moveTo>
                <a:cubicBezTo>
                  <a:pt x="0" y="0"/>
                  <a:pt x="0" y="0"/>
                  <a:pt x="653445" y="0"/>
                </a:cubicBezTo>
                <a:cubicBezTo>
                  <a:pt x="653445" y="0"/>
                  <a:pt x="653445" y="0"/>
                  <a:pt x="1156123" y="0"/>
                </a:cubicBezTo>
                <a:lnTo>
                  <a:pt x="1380221" y="0"/>
                </a:lnTo>
                <a:cubicBezTo>
                  <a:pt x="1380221" y="0"/>
                  <a:pt x="1380221" y="0"/>
                  <a:pt x="1444324" y="0"/>
                </a:cubicBezTo>
                <a:lnTo>
                  <a:pt x="1522072" y="0"/>
                </a:lnTo>
                <a:lnTo>
                  <a:pt x="1596570" y="0"/>
                </a:lnTo>
                <a:cubicBezTo>
                  <a:pt x="1668686" y="0"/>
                  <a:pt x="1764840" y="0"/>
                  <a:pt x="1893047" y="0"/>
                </a:cubicBezTo>
                <a:cubicBezTo>
                  <a:pt x="1893047" y="0"/>
                  <a:pt x="1893047" y="0"/>
                  <a:pt x="1978260" y="0"/>
                </a:cubicBezTo>
                <a:lnTo>
                  <a:pt x="2032793" y="0"/>
                </a:lnTo>
                <a:lnTo>
                  <a:pt x="2095032" y="0"/>
                </a:lnTo>
                <a:cubicBezTo>
                  <a:pt x="2196025" y="0"/>
                  <a:pt x="2347515" y="0"/>
                  <a:pt x="2574748" y="0"/>
                </a:cubicBezTo>
                <a:lnTo>
                  <a:pt x="2712413" y="0"/>
                </a:lnTo>
                <a:lnTo>
                  <a:pt x="2724164" y="0"/>
                </a:lnTo>
                <a:lnTo>
                  <a:pt x="2806423" y="0"/>
                </a:lnTo>
                <a:lnTo>
                  <a:pt x="2975563" y="0"/>
                </a:lnTo>
                <a:lnTo>
                  <a:pt x="3029696" y="0"/>
                </a:lnTo>
                <a:lnTo>
                  <a:pt x="3216247" y="0"/>
                </a:lnTo>
                <a:lnTo>
                  <a:pt x="3464491" y="0"/>
                </a:lnTo>
                <a:lnTo>
                  <a:pt x="3476820" y="0"/>
                </a:lnTo>
                <a:lnTo>
                  <a:pt x="3508932" y="0"/>
                </a:lnTo>
                <a:cubicBezTo>
                  <a:pt x="3508932" y="0"/>
                  <a:pt x="3508932" y="0"/>
                  <a:pt x="3518154" y="0"/>
                </a:cubicBezTo>
                <a:lnTo>
                  <a:pt x="3563124" y="0"/>
                </a:lnTo>
                <a:lnTo>
                  <a:pt x="3568615" y="0"/>
                </a:lnTo>
                <a:lnTo>
                  <a:pt x="3582711" y="0"/>
                </a:lnTo>
                <a:lnTo>
                  <a:pt x="3607047" y="0"/>
                </a:lnTo>
                <a:lnTo>
                  <a:pt x="3711363" y="0"/>
                </a:lnTo>
                <a:lnTo>
                  <a:pt x="3757936" y="0"/>
                </a:lnTo>
                <a:lnTo>
                  <a:pt x="3914505" y="0"/>
                </a:lnTo>
                <a:lnTo>
                  <a:pt x="4099165" y="0"/>
                </a:lnTo>
                <a:cubicBezTo>
                  <a:pt x="4099165" y="0"/>
                  <a:pt x="4099165" y="0"/>
                  <a:pt x="4176573" y="0"/>
                </a:cubicBezTo>
                <a:cubicBezTo>
                  <a:pt x="4176573" y="0"/>
                  <a:pt x="4176573" y="0"/>
                  <a:pt x="4211043" y="0"/>
                </a:cubicBezTo>
                <a:lnTo>
                  <a:pt x="4249415" y="0"/>
                </a:lnTo>
                <a:lnTo>
                  <a:pt x="4292911" y="0"/>
                </a:lnTo>
                <a:cubicBezTo>
                  <a:pt x="4370470" y="0"/>
                  <a:pt x="4499735" y="0"/>
                  <a:pt x="4715176" y="0"/>
                </a:cubicBezTo>
                <a:lnTo>
                  <a:pt x="4749035" y="0"/>
                </a:lnTo>
                <a:lnTo>
                  <a:pt x="5107279" y="0"/>
                </a:lnTo>
                <a:lnTo>
                  <a:pt x="5446306" y="0"/>
                </a:lnTo>
                <a:lnTo>
                  <a:pt x="5654500" y="0"/>
                </a:lnTo>
                <a:lnTo>
                  <a:pt x="5879355" y="0"/>
                </a:lnTo>
                <a:lnTo>
                  <a:pt x="6374171" y="0"/>
                </a:lnTo>
                <a:lnTo>
                  <a:pt x="6382691" y="0"/>
                </a:lnTo>
                <a:cubicBezTo>
                  <a:pt x="6392367" y="0"/>
                  <a:pt x="6402043" y="5258"/>
                  <a:pt x="6406881" y="10516"/>
                </a:cubicBezTo>
                <a:cubicBezTo>
                  <a:pt x="6406881" y="10516"/>
                  <a:pt x="6411719" y="10516"/>
                  <a:pt x="6411719" y="15774"/>
                </a:cubicBezTo>
                <a:cubicBezTo>
                  <a:pt x="6411719" y="15774"/>
                  <a:pt x="6411719" y="15774"/>
                  <a:pt x="6412418" y="16534"/>
                </a:cubicBezTo>
                <a:lnTo>
                  <a:pt x="6413765" y="17998"/>
                </a:lnTo>
                <a:lnTo>
                  <a:pt x="6418286" y="21854"/>
                </a:lnTo>
                <a:cubicBezTo>
                  <a:pt x="6439669" y="40092"/>
                  <a:pt x="6525203" y="113046"/>
                  <a:pt x="6867337" y="404863"/>
                </a:cubicBezTo>
                <a:cubicBezTo>
                  <a:pt x="6885830" y="415379"/>
                  <a:pt x="6885830" y="436411"/>
                  <a:pt x="6867337" y="452185"/>
                </a:cubicBezTo>
                <a:cubicBezTo>
                  <a:pt x="6867337" y="452185"/>
                  <a:pt x="6867337" y="452185"/>
                  <a:pt x="6491457" y="772784"/>
                </a:cubicBezTo>
                <a:lnTo>
                  <a:pt x="6413765" y="839050"/>
                </a:lnTo>
                <a:lnTo>
                  <a:pt x="6411719" y="841273"/>
                </a:lnTo>
                <a:cubicBezTo>
                  <a:pt x="6411719" y="841273"/>
                  <a:pt x="6406881" y="841273"/>
                  <a:pt x="6406881" y="846531"/>
                </a:cubicBezTo>
                <a:cubicBezTo>
                  <a:pt x="6402043" y="851789"/>
                  <a:pt x="6392367" y="857047"/>
                  <a:pt x="6382691" y="857047"/>
                </a:cubicBezTo>
                <a:lnTo>
                  <a:pt x="6374171" y="857047"/>
                </a:lnTo>
                <a:lnTo>
                  <a:pt x="6368680" y="857047"/>
                </a:lnTo>
                <a:lnTo>
                  <a:pt x="6348221" y="857047"/>
                </a:lnTo>
                <a:lnTo>
                  <a:pt x="6330248" y="857047"/>
                </a:lnTo>
                <a:lnTo>
                  <a:pt x="6266353" y="857047"/>
                </a:lnTo>
                <a:lnTo>
                  <a:pt x="6225932" y="857047"/>
                </a:lnTo>
                <a:lnTo>
                  <a:pt x="6106926" y="857047"/>
                </a:lnTo>
                <a:lnTo>
                  <a:pt x="6022790" y="857047"/>
                </a:lnTo>
                <a:lnTo>
                  <a:pt x="5844088" y="857047"/>
                </a:lnTo>
                <a:lnTo>
                  <a:pt x="5687880" y="857047"/>
                </a:lnTo>
                <a:lnTo>
                  <a:pt x="5451985" y="857047"/>
                </a:lnTo>
                <a:lnTo>
                  <a:pt x="5188261" y="857047"/>
                </a:lnTo>
                <a:lnTo>
                  <a:pt x="4904764" y="857047"/>
                </a:lnTo>
                <a:lnTo>
                  <a:pt x="4490989" y="857047"/>
                </a:lnTo>
                <a:lnTo>
                  <a:pt x="4176573" y="857047"/>
                </a:lnTo>
                <a:cubicBezTo>
                  <a:pt x="4176573" y="857047"/>
                  <a:pt x="4176573" y="857047"/>
                  <a:pt x="4099165" y="857047"/>
                </a:cubicBezTo>
                <a:cubicBezTo>
                  <a:pt x="4099165" y="857047"/>
                  <a:pt x="4099165" y="857047"/>
                  <a:pt x="4089943" y="857047"/>
                </a:cubicBezTo>
                <a:lnTo>
                  <a:pt x="4057940" y="857047"/>
                </a:lnTo>
                <a:lnTo>
                  <a:pt x="4025386" y="857047"/>
                </a:lnTo>
                <a:cubicBezTo>
                  <a:pt x="3988496" y="857047"/>
                  <a:pt x="3933162" y="857047"/>
                  <a:pt x="3850160" y="857047"/>
                </a:cubicBezTo>
                <a:lnTo>
                  <a:pt x="3563124" y="857047"/>
                </a:lnTo>
                <a:lnTo>
                  <a:pt x="3550795" y="857047"/>
                </a:lnTo>
                <a:lnTo>
                  <a:pt x="3508932" y="857047"/>
                </a:lnTo>
                <a:cubicBezTo>
                  <a:pt x="3508932" y="857047"/>
                  <a:pt x="3508932" y="857047"/>
                  <a:pt x="3483683" y="857047"/>
                </a:cubicBezTo>
                <a:lnTo>
                  <a:pt x="3464491" y="857047"/>
                </a:lnTo>
                <a:lnTo>
                  <a:pt x="3452740" y="857047"/>
                </a:lnTo>
                <a:lnTo>
                  <a:pt x="3423719" y="857047"/>
                </a:lnTo>
                <a:lnTo>
                  <a:pt x="3370481" y="857047"/>
                </a:lnTo>
                <a:lnTo>
                  <a:pt x="3306946" y="857047"/>
                </a:lnTo>
                <a:lnTo>
                  <a:pt x="3147208" y="857047"/>
                </a:lnTo>
                <a:lnTo>
                  <a:pt x="3114429" y="857047"/>
                </a:lnTo>
                <a:lnTo>
                  <a:pt x="2960658" y="857047"/>
                </a:lnTo>
                <a:lnTo>
                  <a:pt x="2827230" y="857047"/>
                </a:lnTo>
                <a:lnTo>
                  <a:pt x="2712413" y="857047"/>
                </a:lnTo>
                <a:lnTo>
                  <a:pt x="2680242" y="857047"/>
                </a:lnTo>
                <a:lnTo>
                  <a:pt x="2603835" y="857047"/>
                </a:lnTo>
                <a:lnTo>
                  <a:pt x="2455042" y="857047"/>
                </a:lnTo>
                <a:lnTo>
                  <a:pt x="2426415" y="857047"/>
                </a:lnTo>
                <a:lnTo>
                  <a:pt x="2209736" y="857047"/>
                </a:lnTo>
                <a:lnTo>
                  <a:pt x="1893047" y="857047"/>
                </a:lnTo>
                <a:cubicBezTo>
                  <a:pt x="1893047" y="857047"/>
                  <a:pt x="1893047" y="857047"/>
                  <a:pt x="1885034" y="857047"/>
                </a:cubicBezTo>
                <a:lnTo>
                  <a:pt x="1843786" y="857047"/>
                </a:lnTo>
                <a:lnTo>
                  <a:pt x="1828944" y="857047"/>
                </a:lnTo>
                <a:cubicBezTo>
                  <a:pt x="1764840" y="857047"/>
                  <a:pt x="1636634" y="857047"/>
                  <a:pt x="1380221" y="857047"/>
                </a:cubicBezTo>
                <a:lnTo>
                  <a:pt x="1333065" y="857047"/>
                </a:lnTo>
                <a:cubicBezTo>
                  <a:pt x="1136016" y="857047"/>
                  <a:pt x="910816" y="857047"/>
                  <a:pt x="653445" y="857047"/>
                </a:cubicBezTo>
                <a:cubicBezTo>
                  <a:pt x="653445" y="857047"/>
                  <a:pt x="653445" y="857047"/>
                  <a:pt x="0" y="857047"/>
                </a:cubicBezTo>
                <a:cubicBezTo>
                  <a:pt x="0" y="857047"/>
                  <a:pt x="0" y="8570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283C7C1-E189-B0D0-C7DF-1E4334F23582}"/>
              </a:ext>
            </a:extLst>
          </p:cNvPr>
          <p:cNvSpPr txBox="1">
            <a:spLocks/>
          </p:cNvSpPr>
          <p:nvPr/>
        </p:nvSpPr>
        <p:spPr>
          <a:xfrm>
            <a:off x="6111241" y="1387675"/>
            <a:ext cx="5966459" cy="2704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6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5</a:t>
            </a:r>
          </a:p>
          <a:p>
            <a:pPr marL="0" indent="0" algn="ctr">
              <a:buNone/>
            </a:pP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Programming and Software Environments</a:t>
            </a:r>
          </a:p>
        </p:txBody>
      </p:sp>
      <p:pic>
        <p:nvPicPr>
          <p:cNvPr id="12" name="image1.png">
            <a:extLst>
              <a:ext uri="{FF2B5EF4-FFF2-40B4-BE49-F238E27FC236}">
                <a16:creationId xmlns:a16="http://schemas.microsoft.com/office/drawing/2014/main" id="{1D5EE708-2F1A-ECA3-69E7-8271B2CF333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478486" y="4800600"/>
            <a:ext cx="3505877" cy="1814313"/>
          </a:xfrm>
          <a:prstGeom prst="rect">
            <a:avLst/>
          </a:prstGeom>
          <a:ln/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DF558C2C-DEDB-C5D8-5D9F-9F4449F8BBEA}"/>
              </a:ext>
            </a:extLst>
          </p:cNvPr>
          <p:cNvSpPr txBox="1">
            <a:spLocks/>
          </p:cNvSpPr>
          <p:nvPr/>
        </p:nvSpPr>
        <p:spPr>
          <a:xfrm>
            <a:off x="317432" y="5201587"/>
            <a:ext cx="6246342" cy="606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7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ISE</a:t>
            </a:r>
            <a:endParaRPr lang="en-US" sz="4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30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build="p"/>
      <p:bldP spid="1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0F935-790A-CE77-2284-A2D116600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4AB7D-D0B6-A25E-349F-08B99A89D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2940"/>
            <a:ext cx="10972800" cy="62219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Dryad LINQ from Microsoft</a:t>
            </a:r>
            <a:endParaRPr lang="en-IN" altLang="en-US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C5FAC2-F9AB-099C-9393-F1DA9E487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8282" y="922351"/>
            <a:ext cx="11297355" cy="543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540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F05B6-882C-5E01-DE98-793779BDE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014C-06C9-3B1E-6902-AD8441B13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2940"/>
            <a:ext cx="10972800" cy="62219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Dryad LINQ from Microsoft</a:t>
            </a:r>
            <a:endParaRPr lang="en-IN" altLang="en-US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70DE8D-CE4F-0ABC-E923-078817A2BC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9069" y="1065476"/>
            <a:ext cx="11173331" cy="469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796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C032-3B18-4B21-7033-21E0DEDAA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999"/>
            <a:ext cx="10515600" cy="854075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dvOT72cf81eb.BI"/>
              </a:rPr>
              <a:t>Recollect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D59FA-148E-6D49-379C-918B5E9DC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108074"/>
            <a:ext cx="11605846" cy="5495927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 is more flexible than MapReduce as the data flow of its applications is not dictated/predetermined and can be easily defined by users.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achieve such flexibility, a Dryad program or job is defined by _____________.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logical computation graph will be automatically mapped onto the physical nodes by the ______________.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_______________ is controlled by the job manager, which is responsible for deploying the program to the multiple nodes in the cluster.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two types of failures in Dryad are ______________ and 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437635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C032-3B18-4B21-7033-21E0DEDAA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999"/>
            <a:ext cx="10515600" cy="854075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dvOT72cf81eb.BI"/>
              </a:rPr>
              <a:t>Possible Questions in the IAT/Exam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D59FA-148E-6D49-379C-918B5E9DC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64" y="1108075"/>
            <a:ext cx="11850624" cy="510984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components and architecture of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Dyrad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Briefly explain.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Briefly explain the Dryad 2D pipe job structure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Briefly explain the nine steps in the flow of execution with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DryadLINQ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.\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Briefly explain the role of a job manager.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832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4960" y="2619287"/>
            <a:ext cx="3942080" cy="80971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N" altLang="en-US" sz="5400" b="1" dirty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  <a:r>
              <a:rPr lang="en-IN" altLang="en-US" sz="4400" b="1" dirty="0">
                <a:solidFill>
                  <a:srgbClr val="FF0000"/>
                </a:solidFill>
                <a:latin typeface="Algerian" panose="04020705040A02060702" pitchFamily="82" charset="0"/>
              </a:rPr>
              <a:t>                  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99D1E-BF80-50FB-EB9F-066841BBE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4D2D-B4C6-5C08-0C7A-AC09F2132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2940"/>
            <a:ext cx="10972800" cy="62219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Dryad and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DryadLINQ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from Microsoft</a:t>
            </a:r>
            <a:endParaRPr lang="en-IN" altLang="en-US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E7466D-EDFA-41C6-86A7-C5D315683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4" y="985962"/>
            <a:ext cx="11290852" cy="519100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more flexible than MapReduce as the data flow of its applications is not dictated/predetermined and can be easily defined by users.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achieve such flexibility, a Dryad program or job is defined by a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Acyclic Graph (DAG)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vertices are computation engines and edges are communication channels between vertices.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 a DAG, Dryad assigns the computational vertices to the underlying computation engines (cluster nodes) and controls the data flow through edges (communication between cluster nodes).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partitioning, scheduling, mapping, synchronization, communication, and fault tolerance are major implementation details hidden by Dryad to facilitate its programming environment. </a:t>
            </a:r>
          </a:p>
        </p:txBody>
      </p:sp>
    </p:spTree>
    <p:extLst>
      <p:ext uri="{BB962C8B-B14F-4D97-AF65-F5344CB8AC3E}">
        <p14:creationId xmlns:p14="http://schemas.microsoft.com/office/powerpoint/2010/main" val="29630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3D13D-0B89-DA66-41D8-91AF6B848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23347-3428-3F6D-9566-FDAB0D5BF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2940"/>
            <a:ext cx="10972800" cy="62219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Dryad and Dryad LINQ from Microsoft</a:t>
            </a:r>
            <a:endParaRPr lang="en-IN" altLang="en-US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8BB520-C960-D8BC-29A3-2791193A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4" y="985962"/>
            <a:ext cx="11290852" cy="5191001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shown in Figure 6.13(a), the two main components handling the control flow of Dryad are the job manager and the name server.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Dryad, the distributed job is represented as a DAG where each vertex is a program and edges represent data channels.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Thus, the whole job will be constructed by the application programmer who defines the processing procedures as well as the flow of data.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logical computation graph will be automatically mapped onto the physical nodes by the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 runtime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 Job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controlled by the job manager, which is responsible for deploying the program to the multiple nodes in the cluster. </a:t>
            </a:r>
          </a:p>
        </p:txBody>
      </p:sp>
    </p:spTree>
    <p:extLst>
      <p:ext uri="{BB962C8B-B14F-4D97-AF65-F5344CB8AC3E}">
        <p14:creationId xmlns:p14="http://schemas.microsoft.com/office/powerpoint/2010/main" val="2649043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A1214-1EC9-6309-5CA2-1D284FE8E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B2DBF6-3A98-44AF-B11D-741FE1C1F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988" y="682906"/>
            <a:ext cx="11631638" cy="563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51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F4BB1-8FB2-9916-8F6F-1F665D772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E0D9F-8F31-4FE0-E5D0-0048C24F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2940"/>
            <a:ext cx="10972800" cy="62219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Dryad and Dryad LINQ from Microsoft</a:t>
            </a:r>
            <a:endParaRPr lang="en-IN" altLang="en-US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B82F17-E65B-3E74-5348-AE35810C7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4" y="985962"/>
            <a:ext cx="11290852" cy="51910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job manager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Constructs a job’s communication graph (data flow graph) using the application-specific program provided by the user.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Collects the information required to map the data flow graph to the underlying resources (computation engine) from the name server.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 job manager is able to: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Map the data flow graph to the underlying resources.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Schedule all necessary communications and synchronization across the respective resources.</a:t>
            </a: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346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DC631-4EB8-AAC4-B2E0-77BB39E5A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8018E-BDD8-F21E-A1D8-E98D0C146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2940"/>
            <a:ext cx="10972800" cy="62219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Dryad and Dryad LINQ from Microsoft</a:t>
            </a:r>
            <a:endParaRPr lang="en-IN" altLang="en-US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7BDEAA-D707-02A9-7D79-E19BF0DEA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4" y="985962"/>
            <a:ext cx="11290852" cy="5191001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6.13(b) shows the Dryad 2D pipe job structure.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2D pipe execution, Dryad defines many operations to construct and change the DAG dynamically.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operations include creating new vertices, adding graph edges, merging two graphs, as well as handling job input and output. Dryad also has a fault-tolerant mechanism built in.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it is built on a DAG, there are typically two types of failures: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vertex failures and channel failures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which are handled differently.</a:t>
            </a:r>
          </a:p>
        </p:txBody>
      </p:sp>
    </p:spTree>
    <p:extLst>
      <p:ext uri="{BB962C8B-B14F-4D97-AF65-F5344CB8AC3E}">
        <p14:creationId xmlns:p14="http://schemas.microsoft.com/office/powerpoint/2010/main" val="2185410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A1214-1EC9-6309-5CA2-1D284FE8E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805D4C-71A3-5E98-6401-F686B70501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1768" y="1208598"/>
            <a:ext cx="11214728" cy="453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832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B3974-0B29-5FBE-2A0E-0A3C0D422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9470C-6D4A-A30E-B424-D027D30D1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2940"/>
            <a:ext cx="10972800" cy="622191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Dryad LINQ from Microsoft</a:t>
            </a:r>
            <a:endParaRPr lang="en-IN" altLang="en-US" b="1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9B4C76-98A3-BED4-168D-FD52BF53F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5" y="985962"/>
            <a:ext cx="11871297" cy="5191001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DryadLINQ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built on top of Microsoft’s Dryad execution framework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http://research.microsoft.com/enus/projects/DryadLINQ/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 can perform acyclic task scheduling and run on large-scale servers.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goal of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DryadLINQ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to make large-scale, distributed cluster computing available to ordinary programmers.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6.14 shows the flow of execution with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DryadLINQ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execution is divided into nine steps as follows:</a:t>
            </a:r>
          </a:p>
        </p:txBody>
      </p:sp>
    </p:spTree>
    <p:extLst>
      <p:ext uri="{BB962C8B-B14F-4D97-AF65-F5344CB8AC3E}">
        <p14:creationId xmlns:p14="http://schemas.microsoft.com/office/powerpoint/2010/main" val="547290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80B0F-96D5-1128-468A-9ECEFEBE8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7CB1BB8-471F-3E4E-6A71-5E4AEBB45E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56306" y="485206"/>
            <a:ext cx="9986838" cy="550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332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702</Words>
  <Application>Microsoft Office PowerPoint</Application>
  <PresentationFormat>Widescreen</PresentationFormat>
  <Paragraphs>55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AdvOT72cf81eb.BI</vt:lpstr>
      <vt:lpstr>Algerian</vt:lpstr>
      <vt:lpstr>Arial</vt:lpstr>
      <vt:lpstr>Calibri</vt:lpstr>
      <vt:lpstr>Calibri Light</vt:lpstr>
      <vt:lpstr>Times New Roman</vt:lpstr>
      <vt:lpstr>Wingdings 3</vt:lpstr>
      <vt:lpstr>Office Theme</vt:lpstr>
      <vt:lpstr>PowerPoint Presentation</vt:lpstr>
      <vt:lpstr> Dryad and DryadLINQ from Microsoft</vt:lpstr>
      <vt:lpstr> Dryad and Dryad LINQ from Microsoft</vt:lpstr>
      <vt:lpstr>PowerPoint Presentation</vt:lpstr>
      <vt:lpstr> Dryad and Dryad LINQ from Microsoft</vt:lpstr>
      <vt:lpstr> Dryad and Dryad LINQ from Microsoft</vt:lpstr>
      <vt:lpstr>PowerPoint Presentation</vt:lpstr>
      <vt:lpstr> Dryad LINQ from Microsoft</vt:lpstr>
      <vt:lpstr>PowerPoint Presentation</vt:lpstr>
      <vt:lpstr>Dryad LINQ from Microsoft</vt:lpstr>
      <vt:lpstr>Dryad LINQ from Microsoft</vt:lpstr>
      <vt:lpstr>Recollect Quiz</vt:lpstr>
      <vt:lpstr>Possible Questions in the IAT/Exam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CLOUD SOFTWARE ENVIRONMENTS</dc:title>
  <dc:creator>ARVIND R</dc:creator>
  <cp:lastModifiedBy>CMRIT ISE1</cp:lastModifiedBy>
  <cp:revision>124</cp:revision>
  <dcterms:created xsi:type="dcterms:W3CDTF">2025-05-11T07:51:16Z</dcterms:created>
  <dcterms:modified xsi:type="dcterms:W3CDTF">2026-04-16T16:51:32Z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F1C7797961C14D63B1260DFA323A1C51_11</vt:lpwstr>
  </property>
  <property fmtid="{D5CDD505-2E9C-101B-9397-08002B2CF9AE}" pid="3" name="KSOProductBuildVer">
    <vt:lpwstr>1033-12.2.0.20326</vt:lpwstr>
  </property>
</Properties>
</file>